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1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668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3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84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83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1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8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8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7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1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2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7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1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B6A91-E9A6-AFB8-4F5C-DF21BE3D3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7549"/>
            <a:ext cx="12091481" cy="1420238"/>
          </a:xfrm>
        </p:spPr>
        <p:txBody>
          <a:bodyPr>
            <a:noAutofit/>
          </a:bodyPr>
          <a:lstStyle/>
          <a:p>
            <a:r>
              <a:rPr lang="es-CO" sz="3600" b="1" cap="none"/>
              <a:t>Actividad 10 Plan de Gestión de Integridad 2025</a:t>
            </a:r>
            <a:br>
              <a:rPr lang="es-CO" sz="3600" b="1" cap="none"/>
            </a:br>
            <a:r>
              <a:rPr lang="es-CO" sz="2400" b="1" cap="none">
                <a:latin typeface="Calibri Light" panose="020F0302020204030204" pitchFamily="34" charset="0"/>
                <a:cs typeface="Calibri Light" panose="020F0302020204030204" pitchFamily="34" charset="0"/>
              </a:rPr>
              <a:t>Realizar campañas de socialización del Código de Integridad a los servidores públicos de la entidad a través de un concurso con video</a:t>
            </a:r>
            <a:r>
              <a:rPr lang="es-CO" sz="2400" cap="none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s-CO" sz="2400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3E18F9-F467-349F-AF44-5367E2BF5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595336"/>
            <a:ext cx="12023386" cy="2033081"/>
          </a:xfrm>
        </p:spPr>
        <p:txBody>
          <a:bodyPr>
            <a:noAutofit/>
          </a:bodyPr>
          <a:lstStyle/>
          <a:p>
            <a:r>
              <a:rPr lang="es-CO" sz="2000" b="0" i="0" cap="none" dirty="0">
                <a:solidFill>
                  <a:schemeClr val="tx1"/>
                </a:solidFill>
                <a:effectLst/>
                <a:latin typeface="quote-cjk-patch"/>
              </a:rPr>
              <a:t>La </a:t>
            </a:r>
            <a:r>
              <a:rPr lang="es-CO" sz="2000" i="0" cap="none" dirty="0">
                <a:solidFill>
                  <a:schemeClr val="tx1"/>
                </a:solidFill>
                <a:effectLst/>
                <a:latin typeface="quote-cjk-patch"/>
              </a:rPr>
              <a:t>Dirección de Gestión del Talento Humano</a:t>
            </a:r>
            <a:r>
              <a:rPr lang="es-CO" sz="2000" b="0" i="0" cap="none" dirty="0">
                <a:solidFill>
                  <a:schemeClr val="tx1"/>
                </a:solidFill>
                <a:effectLst/>
                <a:latin typeface="quote-cjk-patch"/>
              </a:rPr>
              <a:t>, en conjunto con el </a:t>
            </a:r>
            <a:r>
              <a:rPr lang="es-CO" sz="2000" i="0" cap="none" dirty="0">
                <a:solidFill>
                  <a:schemeClr val="tx1"/>
                </a:solidFill>
                <a:effectLst/>
                <a:latin typeface="quote-cjk-patch"/>
              </a:rPr>
              <a:t>Equipo de Gestores de Integridad </a:t>
            </a:r>
            <a:r>
              <a:rPr lang="es-CO" sz="2000" b="0" i="0" cap="none" dirty="0">
                <a:solidFill>
                  <a:schemeClr val="tx1"/>
                </a:solidFill>
                <a:effectLst/>
                <a:latin typeface="quote-cjk-patch"/>
              </a:rPr>
              <a:t>de la Alcaldía Municipal, implementó la campaña institucional </a:t>
            </a:r>
            <a:r>
              <a:rPr lang="es-CO" sz="2000" b="1" i="0" cap="none" dirty="0">
                <a:solidFill>
                  <a:schemeClr val="tx1"/>
                </a:solidFill>
                <a:effectLst/>
                <a:latin typeface="quote-cjk-patch"/>
              </a:rPr>
              <a:t>"</a:t>
            </a:r>
            <a:r>
              <a:rPr lang="es-CO" sz="2000" b="1" i="1" cap="none" dirty="0">
                <a:solidFill>
                  <a:schemeClr val="tx1"/>
                </a:solidFill>
                <a:effectLst/>
                <a:latin typeface="quote-cjk-patch"/>
              </a:rPr>
              <a:t>Sembrando Valores"</a:t>
            </a:r>
            <a:r>
              <a:rPr lang="es-CO" sz="2000" b="0" i="1" cap="none" dirty="0">
                <a:solidFill>
                  <a:schemeClr val="tx1"/>
                </a:solidFill>
                <a:effectLst/>
                <a:latin typeface="quote-cjk-patch"/>
              </a:rPr>
              <a:t>, </a:t>
            </a:r>
            <a:r>
              <a:rPr lang="es-CO" sz="2000" b="0" i="0" cap="none" dirty="0">
                <a:solidFill>
                  <a:schemeClr val="tx1"/>
                </a:solidFill>
                <a:effectLst/>
                <a:latin typeface="quote-cjk-patch"/>
              </a:rPr>
              <a:t>orientada a fortalecer la cultura de integridad, ética y transparencia en la entidad.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  <a:tab pos="914400" algn="l"/>
              </a:tabLst>
            </a:pPr>
            <a:r>
              <a:rPr lang="es-CO" kern="10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acciones desarrolladas fueron la creación del logo oficial de la campaña, simbolizando el crecimiento institucional basado en valores, la presentación de la campaña a todo el personal mediante sesiones presenciales y virtuales, la producción de videos por dependencia, donde los servidores públicos expusieron su interpretación de los valores institucionales, a través de un concurso y premiación.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  <a:tab pos="914400" algn="l"/>
              </a:tabLst>
            </a:pPr>
            <a:endParaRPr lang="es-CO" kern="100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  <a:tab pos="914400" algn="l"/>
              </a:tabLst>
            </a:pPr>
            <a:endParaRPr lang="es-CO" kern="100" cap="non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sz="2400" b="1" cap="none" dirty="0">
              <a:solidFill>
                <a:schemeClr val="tx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25DFEF-5B4F-76F3-605B-1B4D347B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39" t="20805" r="34973" b="6959"/>
          <a:stretch/>
        </p:blipFill>
        <p:spPr>
          <a:xfrm>
            <a:off x="409074" y="4001167"/>
            <a:ext cx="2082587" cy="28599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8E3AAD-5174-F519-AB19-BEAEFA91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15" t="29011" r="33324" b="30704"/>
          <a:stretch/>
        </p:blipFill>
        <p:spPr>
          <a:xfrm>
            <a:off x="2491661" y="4131244"/>
            <a:ext cx="3255612" cy="23010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9AD042-77AF-215E-CF42-64E84433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522" t="20953" r="34890" b="7253"/>
          <a:stretch/>
        </p:blipFill>
        <p:spPr>
          <a:xfrm>
            <a:off x="7171472" y="3708234"/>
            <a:ext cx="2305727" cy="31470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6906BD-38C9-D40A-6126-68540EE34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423" t="19341" r="34643" b="9597"/>
          <a:stretch/>
        </p:blipFill>
        <p:spPr>
          <a:xfrm>
            <a:off x="9477199" y="3670000"/>
            <a:ext cx="2305727" cy="31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3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52F21-BCB8-2343-E54D-064F02E1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70" y="261258"/>
            <a:ext cx="11907297" cy="264271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es-CO" kern="10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el apoyo de la Personería Municipal, se evaluaron los videos presentados y se seleccionó al ganador, reconociendo su creatividad y compromiso en ceremonia de premiación realizada en el Hotel Sinaí.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</a:tabLst>
            </a:pPr>
            <a:r>
              <a:rPr lang="es-CO" kern="10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socializó el video ganador y menciones especiales a través de correos institucionales, garantizando que todos los servidores accedieran al contenido.</a:t>
            </a:r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C2143B-2912-7B8D-D7C8-69D4F04A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0" t="12894" r="17747" b="12967"/>
          <a:stretch/>
        </p:blipFill>
        <p:spPr>
          <a:xfrm>
            <a:off x="103833" y="1869237"/>
            <a:ext cx="4438022" cy="23991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20C586-BB17-049B-2408-A02D419CC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56" t="4835" r="34395" b="9598"/>
          <a:stretch/>
        </p:blipFill>
        <p:spPr>
          <a:xfrm>
            <a:off x="5265679" y="2107641"/>
            <a:ext cx="1737677" cy="26427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F7202A-C3DE-E496-6C2C-67BFF26C4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43" t="22271" r="32088" b="36996"/>
          <a:stretch/>
        </p:blipFill>
        <p:spPr>
          <a:xfrm>
            <a:off x="8199453" y="2332841"/>
            <a:ext cx="3496827" cy="191361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81C93FB-3392-1A3A-6A2C-6BBFD62AF575}"/>
              </a:ext>
            </a:extLst>
          </p:cNvPr>
          <p:cNvSpPr txBox="1"/>
          <p:nvPr/>
        </p:nvSpPr>
        <p:spPr>
          <a:xfrm>
            <a:off x="517972" y="4324177"/>
            <a:ext cx="272133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Planeación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251CB4-D723-8E7A-1675-466CEF1E844B}"/>
              </a:ext>
            </a:extLst>
          </p:cNvPr>
          <p:cNvSpPr txBox="1"/>
          <p:nvPr/>
        </p:nvSpPr>
        <p:spPr>
          <a:xfrm>
            <a:off x="5187274" y="4750357"/>
            <a:ext cx="205010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Turismo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13AC5AA-3F14-46CF-6128-9145EE65444A}"/>
              </a:ext>
            </a:extLst>
          </p:cNvPr>
          <p:cNvSpPr txBox="1"/>
          <p:nvPr/>
        </p:nvSpPr>
        <p:spPr>
          <a:xfrm>
            <a:off x="8877689" y="4238644"/>
            <a:ext cx="28185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Comunicaciones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F868DA7-407F-D748-E7E0-6D6A8564FD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601" t="21986" r="34814" b="36947"/>
          <a:stretch/>
        </p:blipFill>
        <p:spPr>
          <a:xfrm>
            <a:off x="1328734" y="4938133"/>
            <a:ext cx="2715050" cy="176249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5FC7804-6F60-E1A9-A818-702885BD2025}"/>
              </a:ext>
            </a:extLst>
          </p:cNvPr>
          <p:cNvSpPr txBox="1"/>
          <p:nvPr/>
        </p:nvSpPr>
        <p:spPr>
          <a:xfrm>
            <a:off x="4043784" y="6453934"/>
            <a:ext cx="415566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Gestión del Riesgo de Desastres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1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DBF593B-B81D-CCE4-D2CC-08C7AB4D7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621" t="20697"/>
          <a:stretch/>
        </p:blipFill>
        <p:spPr>
          <a:xfrm>
            <a:off x="281354" y="140677"/>
            <a:ext cx="3295859" cy="174240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7CFAA6-9CE8-F910-088D-9ED173D4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46" t="14945" r="11978" b="7692"/>
          <a:stretch/>
        </p:blipFill>
        <p:spPr>
          <a:xfrm>
            <a:off x="4401178" y="140677"/>
            <a:ext cx="2381460" cy="20054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358BA01-DD67-08D5-7DAB-896470EB19BE}"/>
              </a:ext>
            </a:extLst>
          </p:cNvPr>
          <p:cNvSpPr txBox="1"/>
          <p:nvPr/>
        </p:nvSpPr>
        <p:spPr>
          <a:xfrm>
            <a:off x="4066217" y="2056641"/>
            <a:ext cx="36283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Desarrollo Económico y Competitividad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6406FA-89C5-2D98-CFE5-140E88E044F8}"/>
              </a:ext>
            </a:extLst>
          </p:cNvPr>
          <p:cNvSpPr txBox="1"/>
          <p:nvPr/>
        </p:nvSpPr>
        <p:spPr>
          <a:xfrm>
            <a:off x="797226" y="1810159"/>
            <a:ext cx="226411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Control Disciplinario Interno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6363AC5-2071-3EFB-F0C4-9EA40862AC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6" t="11206" r="2307" b="8510"/>
          <a:stretch/>
        </p:blipFill>
        <p:spPr>
          <a:xfrm>
            <a:off x="8326876" y="228801"/>
            <a:ext cx="3332671" cy="156615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8080B47-5243-3316-F052-E941A04C52C3}"/>
              </a:ext>
            </a:extLst>
          </p:cNvPr>
          <p:cNvSpPr txBox="1"/>
          <p:nvPr/>
        </p:nvSpPr>
        <p:spPr>
          <a:xfrm>
            <a:off x="9013929" y="1770564"/>
            <a:ext cx="238084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Hacienda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EA1E76-E6F4-DF38-537B-95EDA097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572" t="18298" r="34495" b="13618"/>
          <a:stretch/>
        </p:blipFill>
        <p:spPr>
          <a:xfrm>
            <a:off x="0" y="2886521"/>
            <a:ext cx="2635582" cy="316086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443D0FB-3BA1-3066-D6F0-A436BD04E932}"/>
              </a:ext>
            </a:extLst>
          </p:cNvPr>
          <p:cNvSpPr txBox="1"/>
          <p:nvPr/>
        </p:nvSpPr>
        <p:spPr>
          <a:xfrm>
            <a:off x="97362" y="6071703"/>
            <a:ext cx="275049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Gobierno, Seguridad y Convivencia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4CE7FE8-AB7E-BD50-B392-840A67DC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56" t="3336" r="7766" b="7802"/>
          <a:stretch/>
        </p:blipFill>
        <p:spPr>
          <a:xfrm>
            <a:off x="3577213" y="3429000"/>
            <a:ext cx="3434061" cy="205872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4640190-2406-73E1-9E06-B18A1859297D}"/>
              </a:ext>
            </a:extLst>
          </p:cNvPr>
          <p:cNvSpPr txBox="1"/>
          <p:nvPr/>
        </p:nvSpPr>
        <p:spPr>
          <a:xfrm>
            <a:off x="3261198" y="5883927"/>
            <a:ext cx="362836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Agricultura y Ambiente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B4F6788-0A16-E1A9-A0FF-9B06904BD6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617" t="15318" r="2307" b="8727"/>
          <a:stretch/>
        </p:blipFill>
        <p:spPr>
          <a:xfrm>
            <a:off x="8326876" y="3126709"/>
            <a:ext cx="3665812" cy="205872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DBBC1F4-749C-6A6F-474B-DC7BEBE49A3D}"/>
              </a:ext>
            </a:extLst>
          </p:cNvPr>
          <p:cNvSpPr txBox="1"/>
          <p:nvPr/>
        </p:nvSpPr>
        <p:spPr>
          <a:xfrm>
            <a:off x="9927887" y="5487726"/>
            <a:ext cx="226411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Cultura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4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77F8ED-71C9-07B2-42D4-01D66AE93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82" t="7670" r="4927" b="11269"/>
          <a:stretch/>
        </p:blipFill>
        <p:spPr>
          <a:xfrm>
            <a:off x="223096" y="197439"/>
            <a:ext cx="3996076" cy="1959429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AB0DE37-154E-D413-BAE4-80D8DD459B76}"/>
              </a:ext>
            </a:extLst>
          </p:cNvPr>
          <p:cNvSpPr txBox="1"/>
          <p:nvPr/>
        </p:nvSpPr>
        <p:spPr>
          <a:xfrm>
            <a:off x="223096" y="2156868"/>
            <a:ext cx="241978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Educación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657722-F40C-AAB4-271E-96B20A1F5FEC}"/>
              </a:ext>
            </a:extLst>
          </p:cNvPr>
          <p:cNvSpPr txBox="1"/>
          <p:nvPr/>
        </p:nvSpPr>
        <p:spPr>
          <a:xfrm>
            <a:off x="8043546" y="2160973"/>
            <a:ext cx="19528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Jurídica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B72F148-A127-A144-ADA0-8DC762F0A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6" t="4681" r="4575" b="8794"/>
          <a:stretch/>
        </p:blipFill>
        <p:spPr>
          <a:xfrm>
            <a:off x="7147901" y="18072"/>
            <a:ext cx="3958526" cy="213879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E61748B-1844-5AC4-C91E-539F4719A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37" t="28527" r="32420" b="27802"/>
          <a:stretch/>
        </p:blipFill>
        <p:spPr>
          <a:xfrm>
            <a:off x="529510" y="3129968"/>
            <a:ext cx="3383247" cy="217322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4C0A18D-2D1A-67C2-FF96-38DD3E044AAB}"/>
              </a:ext>
            </a:extLst>
          </p:cNvPr>
          <p:cNvSpPr txBox="1"/>
          <p:nvPr/>
        </p:nvSpPr>
        <p:spPr>
          <a:xfrm>
            <a:off x="2634785" y="5303189"/>
            <a:ext cx="255594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Administrativa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A72A839-D219-715C-B680-CF0C560B3A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420" t="28527" r="23006" b="10497"/>
          <a:stretch/>
        </p:blipFill>
        <p:spPr>
          <a:xfrm>
            <a:off x="3764602" y="3129968"/>
            <a:ext cx="3434990" cy="215884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DC13441-512D-7041-AB12-58E03DEE42EB}"/>
              </a:ext>
            </a:extLst>
          </p:cNvPr>
          <p:cNvSpPr txBox="1"/>
          <p:nvPr/>
        </p:nvSpPr>
        <p:spPr>
          <a:xfrm>
            <a:off x="7799746" y="6092356"/>
            <a:ext cx="232369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TIC y Transformación Digital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B522A3B-7C12-5438-C60A-2D28039E5F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94" t="6383" r="36025" b="9078"/>
          <a:stretch/>
        </p:blipFill>
        <p:spPr>
          <a:xfrm>
            <a:off x="9832846" y="2870261"/>
            <a:ext cx="2319062" cy="39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E10C13-C603-B44D-4AD2-CF06F0B4C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40" t="24190" r="2144" b="7404"/>
          <a:stretch/>
        </p:blipFill>
        <p:spPr>
          <a:xfrm>
            <a:off x="150726" y="426396"/>
            <a:ext cx="4022440" cy="1613653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6AD4F7-2C4D-8842-6F0B-654E4FA50756}"/>
              </a:ext>
            </a:extLst>
          </p:cNvPr>
          <p:cNvSpPr txBox="1"/>
          <p:nvPr/>
        </p:nvSpPr>
        <p:spPr>
          <a:xfrm>
            <a:off x="391512" y="2124734"/>
            <a:ext cx="296453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Proyectos y Cooperación Internacional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DA5833-7A36-108A-949A-709C139A4C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26" t="3370" r="2087" b="8424"/>
          <a:stretch/>
        </p:blipFill>
        <p:spPr>
          <a:xfrm>
            <a:off x="6138517" y="501175"/>
            <a:ext cx="3879798" cy="299440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368DF30-28E1-0554-2A87-A3A462FE71EA}"/>
              </a:ext>
            </a:extLst>
          </p:cNvPr>
          <p:cNvSpPr txBox="1"/>
          <p:nvPr/>
        </p:nvSpPr>
        <p:spPr>
          <a:xfrm>
            <a:off x="7074414" y="3537253"/>
            <a:ext cx="26921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de Control Interno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2B8D3F8-EB66-F553-83E4-4A621A78B7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04" t="2879" r="3241" b="9304"/>
          <a:stretch/>
        </p:blipFill>
        <p:spPr>
          <a:xfrm>
            <a:off x="1376816" y="4307813"/>
            <a:ext cx="3647550" cy="194671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C969616-7347-A269-B87E-E06E04C217F1}"/>
              </a:ext>
            </a:extLst>
          </p:cNvPr>
          <p:cNvSpPr txBox="1"/>
          <p:nvPr/>
        </p:nvSpPr>
        <p:spPr>
          <a:xfrm>
            <a:off x="3877088" y="6412350"/>
            <a:ext cx="196258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Secretaría de Salud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E2EB682-CD7E-F59D-3891-228E0CCFAB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81" t="11915" r="21091" b="7308"/>
          <a:stretch/>
        </p:blipFill>
        <p:spPr>
          <a:xfrm>
            <a:off x="5024366" y="4205519"/>
            <a:ext cx="3396126" cy="21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3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78</TotalTime>
  <Words>267</Words>
  <Application>Microsoft Office PowerPoint</Application>
  <PresentationFormat>Panorámica</PresentationFormat>
  <Paragraphs>23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Century Gothic</vt:lpstr>
      <vt:lpstr>quote-cjk-patch</vt:lpstr>
      <vt:lpstr>Wingdings 3</vt:lpstr>
      <vt:lpstr>Ion</vt:lpstr>
      <vt:lpstr>Actividad 10 Plan de Gestión de Integridad 2025 Realizar campañas de socialización del Código de Integridad a los servidores públicos de la entidad a través de un concurso con video.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GLORIA INÉS ABRIL RAMÍREZ</dc:creator>
  <cp:lastModifiedBy>GLORIA INÉS ABRIL RAMÍREZ</cp:lastModifiedBy>
  <cp:revision>3</cp:revision>
  <dcterms:created xsi:type="dcterms:W3CDTF">2025-09-04T08:44:45Z</dcterms:created>
  <dcterms:modified xsi:type="dcterms:W3CDTF">2025-09-04T10:03:26Z</dcterms:modified>
</cp:coreProperties>
</file>