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7" d="100"/>
          <a:sy n="107" d="100"/>
        </p:scale>
        <p:origin x="75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9/4/2025</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‹Nº›</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9/4/2025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9/4/2025</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‹Nº›</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9/4/2025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9/4/2025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9/4/2025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9/4/2025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9/4/2025</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‹Nº›</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9/4/2025</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9/4/2025</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‹Nº›</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9599A7-4815-6879-6864-6CEE1BCFF84A}"/>
              </a:ext>
            </a:extLst>
          </p:cNvPr>
          <p:cNvSpPr>
            <a:spLocks noGrp="1"/>
          </p:cNvSpPr>
          <p:nvPr>
            <p:ph type="ctrTitle"/>
          </p:nvPr>
        </p:nvSpPr>
        <p:spPr>
          <a:xfrm>
            <a:off x="505839" y="135349"/>
            <a:ext cx="11459182" cy="1587640"/>
          </a:xfrm>
        </p:spPr>
        <p:txBody>
          <a:bodyPr/>
          <a:lstStyle/>
          <a:p>
            <a:pPr algn="just"/>
            <a:r>
              <a:rPr lang="es-CO" sz="3200" b="1" cap="none" dirty="0">
                <a:latin typeface="Abadi" panose="020F0502020204030204" pitchFamily="34" charset="0"/>
                <a:cs typeface="Calibri Light" panose="020F0302020204030204" pitchFamily="34" charset="0"/>
              </a:rPr>
              <a:t>Se hace seguimiento a la realización del curso de Integridad Transparencia y Lucha Contra la Corrupción</a:t>
            </a:r>
          </a:p>
        </p:txBody>
      </p:sp>
      <p:pic>
        <p:nvPicPr>
          <p:cNvPr id="5" name="Imagen 4">
            <a:extLst>
              <a:ext uri="{FF2B5EF4-FFF2-40B4-BE49-F238E27FC236}">
                <a16:creationId xmlns:a16="http://schemas.microsoft.com/office/drawing/2014/main" id="{7789561B-7EBB-08FE-2FE8-C02662E0CB3B}"/>
              </a:ext>
            </a:extLst>
          </p:cNvPr>
          <p:cNvPicPr>
            <a:picLocks noChangeAspect="1"/>
          </p:cNvPicPr>
          <p:nvPr/>
        </p:nvPicPr>
        <p:blipFill>
          <a:blip r:embed="rId2"/>
          <a:srcRect l="2251" t="26074" r="1839" b="15552"/>
          <a:stretch/>
        </p:blipFill>
        <p:spPr>
          <a:xfrm>
            <a:off x="1067791" y="2133532"/>
            <a:ext cx="9761616" cy="3341948"/>
          </a:xfrm>
          <a:prstGeom prst="rect">
            <a:avLst/>
          </a:prstGeom>
        </p:spPr>
      </p:pic>
    </p:spTree>
    <p:extLst>
      <p:ext uri="{BB962C8B-B14F-4D97-AF65-F5344CB8AC3E}">
        <p14:creationId xmlns:p14="http://schemas.microsoft.com/office/powerpoint/2010/main" val="2663244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1989A8-F104-9DCA-B05D-1DD1DAB10F7C}"/>
              </a:ext>
            </a:extLst>
          </p:cNvPr>
          <p:cNvSpPr>
            <a:spLocks noGrp="1"/>
          </p:cNvSpPr>
          <p:nvPr>
            <p:ph type="title"/>
          </p:nvPr>
        </p:nvSpPr>
        <p:spPr/>
        <p:txBody>
          <a:bodyPr/>
          <a:lstStyle/>
          <a:p>
            <a:pPr algn="ctr"/>
            <a:r>
              <a:rPr lang="es-MX" dirty="0"/>
              <a:t>INDUCCIÓN</a:t>
            </a:r>
            <a:endParaRPr lang="es-CO" dirty="0"/>
          </a:p>
        </p:txBody>
      </p:sp>
      <p:sp>
        <p:nvSpPr>
          <p:cNvPr id="3" name="Marcador de contenido 2">
            <a:extLst>
              <a:ext uri="{FF2B5EF4-FFF2-40B4-BE49-F238E27FC236}">
                <a16:creationId xmlns:a16="http://schemas.microsoft.com/office/drawing/2014/main" id="{E13FB509-3237-BA81-6960-4CDEED0ABDEB}"/>
              </a:ext>
            </a:extLst>
          </p:cNvPr>
          <p:cNvSpPr>
            <a:spLocks noGrp="1"/>
          </p:cNvSpPr>
          <p:nvPr>
            <p:ph idx="1"/>
          </p:nvPr>
        </p:nvSpPr>
        <p:spPr>
          <a:xfrm>
            <a:off x="1251678" y="1389893"/>
            <a:ext cx="10178322" cy="3593591"/>
          </a:xfrm>
        </p:spPr>
        <p:txBody>
          <a:bodyPr/>
          <a:lstStyle/>
          <a:p>
            <a:pPr marL="0" indent="0">
              <a:buNone/>
            </a:pPr>
            <a:r>
              <a:rPr lang="es-MX" dirty="0"/>
              <a:t>La entidad cuenta con un programa para realizar la inducción virtual al servidor público, de tal manera que cuando es un solo servidor público el que se vincula con la entidad, se envía en enlace para su realización y el jefe inmediato debe realizar la inducción en puesto de trabajo:</a:t>
            </a:r>
          </a:p>
          <a:p>
            <a:pPr marL="0" indent="0">
              <a:buNone/>
            </a:pPr>
            <a:endParaRPr lang="es-CO" dirty="0"/>
          </a:p>
        </p:txBody>
      </p:sp>
      <p:pic>
        <p:nvPicPr>
          <p:cNvPr id="5" name="Imagen 4">
            <a:extLst>
              <a:ext uri="{FF2B5EF4-FFF2-40B4-BE49-F238E27FC236}">
                <a16:creationId xmlns:a16="http://schemas.microsoft.com/office/drawing/2014/main" id="{014FE7DC-855B-F1BA-74DF-4CECEA53F46F}"/>
              </a:ext>
            </a:extLst>
          </p:cNvPr>
          <p:cNvPicPr>
            <a:picLocks noChangeAspect="1"/>
          </p:cNvPicPr>
          <p:nvPr/>
        </p:nvPicPr>
        <p:blipFill>
          <a:blip r:embed="rId2"/>
          <a:srcRect l="913" t="2353" r="1071"/>
          <a:stretch>
            <a:fillRect/>
          </a:stretch>
        </p:blipFill>
        <p:spPr>
          <a:xfrm>
            <a:off x="4814048" y="2613213"/>
            <a:ext cx="6012715" cy="3675530"/>
          </a:xfrm>
          <a:prstGeom prst="rect">
            <a:avLst/>
          </a:prstGeom>
        </p:spPr>
      </p:pic>
      <p:pic>
        <p:nvPicPr>
          <p:cNvPr id="8" name="Imagen 7">
            <a:extLst>
              <a:ext uri="{FF2B5EF4-FFF2-40B4-BE49-F238E27FC236}">
                <a16:creationId xmlns:a16="http://schemas.microsoft.com/office/drawing/2014/main" id="{4A80BE37-EE0F-762E-A123-B687EC701C56}"/>
              </a:ext>
            </a:extLst>
          </p:cNvPr>
          <p:cNvPicPr>
            <a:picLocks noChangeAspect="1"/>
          </p:cNvPicPr>
          <p:nvPr/>
        </p:nvPicPr>
        <p:blipFill>
          <a:blip r:embed="rId3"/>
          <a:stretch>
            <a:fillRect/>
          </a:stretch>
        </p:blipFill>
        <p:spPr>
          <a:xfrm>
            <a:off x="1963273" y="2643397"/>
            <a:ext cx="1872510" cy="3832218"/>
          </a:xfrm>
          <a:prstGeom prst="rect">
            <a:avLst/>
          </a:prstGeom>
        </p:spPr>
      </p:pic>
    </p:spTree>
    <p:extLst>
      <p:ext uri="{BB962C8B-B14F-4D97-AF65-F5344CB8AC3E}">
        <p14:creationId xmlns:p14="http://schemas.microsoft.com/office/powerpoint/2010/main" val="2492683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13DE16B-6E87-EE09-1603-F6860DABC549}"/>
              </a:ext>
            </a:extLst>
          </p:cNvPr>
          <p:cNvSpPr>
            <a:spLocks noGrp="1"/>
          </p:cNvSpPr>
          <p:nvPr>
            <p:ph idx="1"/>
          </p:nvPr>
        </p:nvSpPr>
        <p:spPr>
          <a:xfrm>
            <a:off x="1432548" y="195944"/>
            <a:ext cx="10178322" cy="1910762"/>
          </a:xfrm>
        </p:spPr>
        <p:txBody>
          <a:bodyPr>
            <a:normAutofit fontScale="40000" lnSpcReduction="20000"/>
          </a:bodyPr>
          <a:lstStyle/>
          <a:p>
            <a:pPr marL="0" indent="0">
              <a:buNone/>
            </a:pPr>
            <a:r>
              <a:rPr lang="es-CO" sz="3600" dirty="0"/>
              <a:t>Cuando la inducción se realiza de manera presencial, se hace con los profesionales de la Dirección de Gestión del Talento Humano.</a:t>
            </a:r>
          </a:p>
          <a:p>
            <a:pPr marL="0" indent="0">
              <a:buNone/>
            </a:pPr>
            <a:r>
              <a:rPr lang="es-CO" sz="3600" dirty="0"/>
              <a:t>El 31 de julio de 2025 se realizó inducción al funcionario nuevo de la siguiente manera:</a:t>
            </a:r>
          </a:p>
          <a:p>
            <a:pPr marL="742950" indent="-742950">
              <a:buAutoNum type="arabicPeriod"/>
            </a:pPr>
            <a:r>
              <a:rPr lang="es-CO" sz="3600" dirty="0"/>
              <a:t>Solicitud de sitio del evento.</a:t>
            </a:r>
          </a:p>
          <a:p>
            <a:pPr marL="742950" indent="-742950">
              <a:buAutoNum type="arabicPeriod"/>
            </a:pPr>
            <a:r>
              <a:rPr lang="es-CO" sz="3600" dirty="0"/>
              <a:t>Invitación a los servidores vinculados.</a:t>
            </a:r>
          </a:p>
          <a:p>
            <a:pPr marL="742950" indent="-742950">
              <a:buAutoNum type="arabicPeriod"/>
            </a:pPr>
            <a:r>
              <a:rPr lang="es-CO" sz="3600" dirty="0"/>
              <a:t>Realización del proceso.</a:t>
            </a:r>
          </a:p>
          <a:p>
            <a:pPr marL="742950" indent="-742950">
              <a:buAutoNum type="arabicPeriod"/>
            </a:pPr>
            <a:r>
              <a:rPr lang="es-CO" sz="3600" dirty="0"/>
              <a:t>Evaluación del mismo.</a:t>
            </a:r>
          </a:p>
          <a:p>
            <a:pPr marL="0" indent="0">
              <a:buNone/>
            </a:pPr>
            <a:endParaRPr lang="es-CO" dirty="0"/>
          </a:p>
        </p:txBody>
      </p:sp>
      <p:pic>
        <p:nvPicPr>
          <p:cNvPr id="5" name="Imagen 4">
            <a:extLst>
              <a:ext uri="{FF2B5EF4-FFF2-40B4-BE49-F238E27FC236}">
                <a16:creationId xmlns:a16="http://schemas.microsoft.com/office/drawing/2014/main" id="{21F4F9E2-4785-EEF8-67F1-072DDF566134}"/>
              </a:ext>
            </a:extLst>
          </p:cNvPr>
          <p:cNvPicPr>
            <a:picLocks noChangeAspect="1"/>
          </p:cNvPicPr>
          <p:nvPr/>
        </p:nvPicPr>
        <p:blipFill>
          <a:blip r:embed="rId2"/>
          <a:srcRect l="43226" t="28669" r="2992" b="24633"/>
          <a:stretch/>
        </p:blipFill>
        <p:spPr>
          <a:xfrm>
            <a:off x="985722" y="2893925"/>
            <a:ext cx="4873359" cy="3627455"/>
          </a:xfrm>
          <a:prstGeom prst="rect">
            <a:avLst/>
          </a:prstGeom>
        </p:spPr>
      </p:pic>
      <p:pic>
        <p:nvPicPr>
          <p:cNvPr id="7" name="Imagen 6">
            <a:extLst>
              <a:ext uri="{FF2B5EF4-FFF2-40B4-BE49-F238E27FC236}">
                <a16:creationId xmlns:a16="http://schemas.microsoft.com/office/drawing/2014/main" id="{5FBC7FA3-E2DE-2922-CF3A-F47B183AAA5F}"/>
              </a:ext>
            </a:extLst>
          </p:cNvPr>
          <p:cNvPicPr>
            <a:picLocks noChangeAspect="1"/>
          </p:cNvPicPr>
          <p:nvPr/>
        </p:nvPicPr>
        <p:blipFill>
          <a:blip r:embed="rId3"/>
          <a:srcRect l="43186" t="23444" r="1842" b="5495"/>
          <a:stretch/>
        </p:blipFill>
        <p:spPr>
          <a:xfrm>
            <a:off x="6269794" y="2341266"/>
            <a:ext cx="5341076" cy="3883691"/>
          </a:xfrm>
          <a:prstGeom prst="rect">
            <a:avLst/>
          </a:prstGeom>
        </p:spPr>
      </p:pic>
    </p:spTree>
    <p:extLst>
      <p:ext uri="{BB962C8B-B14F-4D97-AF65-F5344CB8AC3E}">
        <p14:creationId xmlns:p14="http://schemas.microsoft.com/office/powerpoint/2010/main" val="1592910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F961D9-9DB7-052C-AD20-D77FF847A3D1}"/>
              </a:ext>
            </a:extLst>
          </p:cNvPr>
          <p:cNvSpPr>
            <a:spLocks noGrp="1"/>
          </p:cNvSpPr>
          <p:nvPr>
            <p:ph type="title"/>
          </p:nvPr>
        </p:nvSpPr>
        <p:spPr>
          <a:xfrm>
            <a:off x="1351165" y="382385"/>
            <a:ext cx="10491211" cy="1492132"/>
          </a:xfrm>
        </p:spPr>
        <p:txBody>
          <a:bodyPr>
            <a:normAutofit/>
          </a:bodyPr>
          <a:lstStyle/>
          <a:p>
            <a:r>
              <a:rPr lang="es-MX" sz="2800" cap="none" dirty="0">
                <a:latin typeface="Arial" panose="020B0604020202020204" pitchFamily="34" charset="0"/>
                <a:cs typeface="Arial" panose="020B0604020202020204" pitchFamily="34" charset="0"/>
              </a:rPr>
              <a:t>Se solicitó apoyo de la profesional del área para desarrollar la agenda del proceso de inducción.</a:t>
            </a:r>
            <a:br>
              <a:rPr lang="es-MX" sz="2800" cap="none" dirty="0">
                <a:latin typeface="Arial" panose="020B0604020202020204" pitchFamily="34" charset="0"/>
                <a:cs typeface="Arial" panose="020B0604020202020204" pitchFamily="34" charset="0"/>
              </a:rPr>
            </a:br>
            <a:endParaRPr lang="es-CO" sz="2800" cap="none" dirty="0">
              <a:latin typeface="Arial" panose="020B0604020202020204" pitchFamily="34" charset="0"/>
              <a:cs typeface="Arial" panose="020B0604020202020204" pitchFamily="34" charset="0"/>
            </a:endParaRPr>
          </a:p>
        </p:txBody>
      </p:sp>
      <p:pic>
        <p:nvPicPr>
          <p:cNvPr id="7" name="Marcador de contenido 6">
            <a:extLst>
              <a:ext uri="{FF2B5EF4-FFF2-40B4-BE49-F238E27FC236}">
                <a16:creationId xmlns:a16="http://schemas.microsoft.com/office/drawing/2014/main" id="{0E12D274-D9BF-68F6-8BBB-DB1E10A91901}"/>
              </a:ext>
            </a:extLst>
          </p:cNvPr>
          <p:cNvPicPr>
            <a:picLocks noGrp="1" noChangeAspect="1"/>
          </p:cNvPicPr>
          <p:nvPr>
            <p:ph idx="1"/>
          </p:nvPr>
        </p:nvPicPr>
        <p:blipFill>
          <a:blip r:embed="rId2"/>
          <a:stretch>
            <a:fillRect/>
          </a:stretch>
        </p:blipFill>
        <p:spPr>
          <a:xfrm>
            <a:off x="4308186" y="2228575"/>
            <a:ext cx="2020626" cy="3594100"/>
          </a:xfrm>
          <a:prstGeom prst="rect">
            <a:avLst/>
          </a:prstGeom>
        </p:spPr>
      </p:pic>
      <p:pic>
        <p:nvPicPr>
          <p:cNvPr id="5" name="Imagen 4">
            <a:extLst>
              <a:ext uri="{FF2B5EF4-FFF2-40B4-BE49-F238E27FC236}">
                <a16:creationId xmlns:a16="http://schemas.microsoft.com/office/drawing/2014/main" id="{3734E8C4-FB2D-BBAB-1345-EA09FB9AAF96}"/>
              </a:ext>
            </a:extLst>
          </p:cNvPr>
          <p:cNvPicPr>
            <a:picLocks noChangeAspect="1"/>
          </p:cNvPicPr>
          <p:nvPr/>
        </p:nvPicPr>
        <p:blipFill>
          <a:blip r:embed="rId3"/>
          <a:stretch>
            <a:fillRect/>
          </a:stretch>
        </p:blipFill>
        <p:spPr>
          <a:xfrm>
            <a:off x="1351165" y="2261770"/>
            <a:ext cx="2145070" cy="2866042"/>
          </a:xfrm>
          <a:prstGeom prst="rect">
            <a:avLst/>
          </a:prstGeom>
        </p:spPr>
      </p:pic>
      <p:pic>
        <p:nvPicPr>
          <p:cNvPr id="9" name="Imagen 8">
            <a:extLst>
              <a:ext uri="{FF2B5EF4-FFF2-40B4-BE49-F238E27FC236}">
                <a16:creationId xmlns:a16="http://schemas.microsoft.com/office/drawing/2014/main" id="{B6ECB80D-1A03-E040-4366-9FE63505F3D0}"/>
              </a:ext>
            </a:extLst>
          </p:cNvPr>
          <p:cNvPicPr>
            <a:picLocks noChangeAspect="1"/>
          </p:cNvPicPr>
          <p:nvPr/>
        </p:nvPicPr>
        <p:blipFill>
          <a:blip r:embed="rId4"/>
          <a:stretch>
            <a:fillRect/>
          </a:stretch>
        </p:blipFill>
        <p:spPr>
          <a:xfrm>
            <a:off x="7835397" y="1416424"/>
            <a:ext cx="2787791" cy="4983484"/>
          </a:xfrm>
          <a:prstGeom prst="rect">
            <a:avLst/>
          </a:prstGeom>
        </p:spPr>
      </p:pic>
    </p:spTree>
    <p:extLst>
      <p:ext uri="{BB962C8B-B14F-4D97-AF65-F5344CB8AC3E}">
        <p14:creationId xmlns:p14="http://schemas.microsoft.com/office/powerpoint/2010/main" val="1260351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2D3E36-1EAF-51E5-FEEF-BF827218927D}"/>
              </a:ext>
            </a:extLst>
          </p:cNvPr>
          <p:cNvSpPr>
            <a:spLocks noGrp="1"/>
          </p:cNvSpPr>
          <p:nvPr>
            <p:ph type="title"/>
          </p:nvPr>
        </p:nvSpPr>
        <p:spPr/>
        <p:txBody>
          <a:bodyPr>
            <a:normAutofit fontScale="90000"/>
          </a:bodyPr>
          <a:lstStyle/>
          <a:p>
            <a:r>
              <a:rPr lang="es-MX" sz="2800" cap="none" dirty="0">
                <a:latin typeface="Arial" panose="020B0604020202020204" pitchFamily="34" charset="0"/>
                <a:cs typeface="Arial" panose="020B0604020202020204" pitchFamily="34" charset="0"/>
              </a:rPr>
              <a:t>Se invitó a los servidores públicos recién vinculados con </a:t>
            </a:r>
            <a:r>
              <a:rPr lang="es-MX" sz="2800" cap="none">
                <a:latin typeface="Arial" panose="020B0604020202020204" pitchFamily="34" charset="0"/>
                <a:cs typeface="Arial" panose="020B0604020202020204" pitchFamily="34" charset="0"/>
              </a:rPr>
              <a:t>la entidad, a </a:t>
            </a:r>
            <a:r>
              <a:rPr lang="es-MX" sz="2800" cap="none" dirty="0">
                <a:latin typeface="Arial" panose="020B0604020202020204" pitchFamily="34" charset="0"/>
                <a:cs typeface="Arial" panose="020B0604020202020204" pitchFamily="34" charset="0"/>
              </a:rPr>
              <a:t>atender la capacitación de manera presencial, dictada por los profesionales de la Dirección de Gestión del Talento Humano.</a:t>
            </a:r>
            <a:endParaRPr lang="es-CO" sz="2800" dirty="0"/>
          </a:p>
        </p:txBody>
      </p:sp>
      <p:pic>
        <p:nvPicPr>
          <p:cNvPr id="5" name="Imagen 4">
            <a:extLst>
              <a:ext uri="{FF2B5EF4-FFF2-40B4-BE49-F238E27FC236}">
                <a16:creationId xmlns:a16="http://schemas.microsoft.com/office/drawing/2014/main" id="{A499AE2F-9052-45A1-05CF-3A0D1644F835}"/>
              </a:ext>
            </a:extLst>
          </p:cNvPr>
          <p:cNvPicPr>
            <a:picLocks noChangeAspect="1"/>
          </p:cNvPicPr>
          <p:nvPr/>
        </p:nvPicPr>
        <p:blipFill>
          <a:blip r:embed="rId2"/>
          <a:srcRect l="850" r="8099" b="3398"/>
          <a:stretch>
            <a:fillRect/>
          </a:stretch>
        </p:blipFill>
        <p:spPr>
          <a:xfrm>
            <a:off x="1047973" y="3141281"/>
            <a:ext cx="5384516" cy="3684405"/>
          </a:xfrm>
          <a:prstGeom prst="rect">
            <a:avLst/>
          </a:prstGeom>
        </p:spPr>
      </p:pic>
      <p:pic>
        <p:nvPicPr>
          <p:cNvPr id="7" name="Imagen 6">
            <a:extLst>
              <a:ext uri="{FF2B5EF4-FFF2-40B4-BE49-F238E27FC236}">
                <a16:creationId xmlns:a16="http://schemas.microsoft.com/office/drawing/2014/main" id="{E8752981-1C1A-BA84-F837-CE6436954532}"/>
              </a:ext>
            </a:extLst>
          </p:cNvPr>
          <p:cNvPicPr>
            <a:picLocks noChangeAspect="1"/>
          </p:cNvPicPr>
          <p:nvPr/>
        </p:nvPicPr>
        <p:blipFill>
          <a:blip r:embed="rId3"/>
          <a:stretch>
            <a:fillRect/>
          </a:stretch>
        </p:blipFill>
        <p:spPr>
          <a:xfrm>
            <a:off x="9072282" y="3514400"/>
            <a:ext cx="2644653" cy="1774164"/>
          </a:xfrm>
          <a:prstGeom prst="rect">
            <a:avLst/>
          </a:prstGeom>
        </p:spPr>
      </p:pic>
      <p:pic>
        <p:nvPicPr>
          <p:cNvPr id="4" name="Imagen 3">
            <a:extLst>
              <a:ext uri="{FF2B5EF4-FFF2-40B4-BE49-F238E27FC236}">
                <a16:creationId xmlns:a16="http://schemas.microsoft.com/office/drawing/2014/main" id="{A7EF4BA7-67A8-8088-47EE-6BEFB5E15F62}"/>
              </a:ext>
            </a:extLst>
          </p:cNvPr>
          <p:cNvPicPr>
            <a:picLocks noChangeAspect="1"/>
          </p:cNvPicPr>
          <p:nvPr/>
        </p:nvPicPr>
        <p:blipFill>
          <a:blip r:embed="rId4"/>
          <a:stretch>
            <a:fillRect/>
          </a:stretch>
        </p:blipFill>
        <p:spPr>
          <a:xfrm>
            <a:off x="6426977" y="3514400"/>
            <a:ext cx="2558515" cy="1828608"/>
          </a:xfrm>
          <a:prstGeom prst="rect">
            <a:avLst/>
          </a:prstGeom>
        </p:spPr>
      </p:pic>
    </p:spTree>
    <p:extLst>
      <p:ext uri="{BB962C8B-B14F-4D97-AF65-F5344CB8AC3E}">
        <p14:creationId xmlns:p14="http://schemas.microsoft.com/office/powerpoint/2010/main" val="1399869005"/>
      </p:ext>
    </p:extLst>
  </p:cSld>
  <p:clrMapOvr>
    <a:masterClrMapping/>
  </p:clrMapOvr>
</p:sld>
</file>

<file path=ppt/theme/theme1.xml><?xml version="1.0" encoding="utf-8"?>
<a:theme xmlns:a="http://schemas.openxmlformats.org/drawingml/2006/main" name="Distintivo">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TM10001106[[fn=Distintivo]]</Template>
  <TotalTime>569</TotalTime>
  <Words>181</Words>
  <Application>Microsoft Office PowerPoint</Application>
  <PresentationFormat>Panorámica</PresentationFormat>
  <Paragraphs>11</Paragraphs>
  <Slides>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vt:i4>
      </vt:variant>
    </vt:vector>
  </HeadingPairs>
  <TitlesOfParts>
    <vt:vector size="10" baseType="lpstr">
      <vt:lpstr>Abadi</vt:lpstr>
      <vt:lpstr>Arial</vt:lpstr>
      <vt:lpstr>Gill Sans MT</vt:lpstr>
      <vt:lpstr>Impact</vt:lpstr>
      <vt:lpstr>Distintivo</vt:lpstr>
      <vt:lpstr>Se hace seguimiento a la realización del curso de Integridad Transparencia y Lucha Contra la Corrupción</vt:lpstr>
      <vt:lpstr>INDUCCIÓN</vt:lpstr>
      <vt:lpstr>Presentación de PowerPoint</vt:lpstr>
      <vt:lpstr>Se solicitó apoyo de la profesional del área para desarrollar la agenda del proceso de inducción. </vt:lpstr>
      <vt:lpstr>Se invitó a los servidores públicos recién vinculados con la entidad, a atender la capacitación de manera presencial, dictada por los profesionales de la Dirección de Gestión del Talento Humano.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GLORIA INÉS ABRIL RAMÍREZ</dc:creator>
  <cp:lastModifiedBy>GLORIA INES ABRIL RAMIREZ</cp:lastModifiedBy>
  <cp:revision>3</cp:revision>
  <dcterms:created xsi:type="dcterms:W3CDTF">2025-09-04T10:08:33Z</dcterms:created>
  <dcterms:modified xsi:type="dcterms:W3CDTF">2025-09-05T00:18:11Z</dcterms:modified>
</cp:coreProperties>
</file>